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6" r:id="rId2"/>
    <p:sldId id="287" r:id="rId3"/>
    <p:sldId id="288" r:id="rId4"/>
    <p:sldId id="289" r:id="rId5"/>
    <p:sldId id="290" r:id="rId6"/>
    <p:sldId id="291" r:id="rId7"/>
    <p:sldId id="348" r:id="rId8"/>
    <p:sldId id="349" r:id="rId9"/>
    <p:sldId id="292" r:id="rId10"/>
    <p:sldId id="293" r:id="rId11"/>
    <p:sldId id="294" r:id="rId12"/>
    <p:sldId id="295" r:id="rId13"/>
    <p:sldId id="351" r:id="rId14"/>
    <p:sldId id="352" r:id="rId15"/>
    <p:sldId id="297" r:id="rId16"/>
    <p:sldId id="353" r:id="rId17"/>
    <p:sldId id="354" r:id="rId18"/>
    <p:sldId id="355" r:id="rId19"/>
    <p:sldId id="298" r:id="rId20"/>
    <p:sldId id="300" r:id="rId21"/>
    <p:sldId id="301" r:id="rId22"/>
    <p:sldId id="302" r:id="rId23"/>
    <p:sldId id="356" r:id="rId24"/>
    <p:sldId id="306" r:id="rId25"/>
    <p:sldId id="307" r:id="rId26"/>
    <p:sldId id="309" r:id="rId27"/>
    <p:sldId id="311" r:id="rId28"/>
    <p:sldId id="357" r:id="rId29"/>
    <p:sldId id="35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16" name="Slide Number Placeholder 15"/>
          <p:cNvSpPr>
            <a:spLocks noGrp="1"/>
          </p:cNvSpPr>
          <p:nvPr>
            <p:ph type="sldNum" sz="quarter" idx="11"/>
          </p:nvPr>
        </p:nvSpPr>
        <p:spPr/>
        <p:txBody>
          <a:bodyPr/>
          <a:lstStyle/>
          <a:p>
            <a:fld id="{0D02326D-1ADE-4642-ADB3-9D057B1D8A6B}" type="slidenum">
              <a:rPr lang="en-CA" smtClean="0"/>
              <a:t>‹#›</a:t>
            </a:fld>
            <a:endParaRPr lang="en-CA" dirty="0"/>
          </a:p>
        </p:txBody>
      </p:sp>
      <p:sp>
        <p:nvSpPr>
          <p:cNvPr id="17" name="Footer Placeholder 16"/>
          <p:cNvSpPr>
            <a:spLocks noGrp="1"/>
          </p:cNvSpPr>
          <p:nvPr>
            <p:ph type="ftr" sz="quarter" idx="12"/>
          </p:nvPr>
        </p:nvSpPr>
        <p:spPr/>
        <p:txBody>
          <a:bodyPr/>
          <a:lstStyle/>
          <a:p>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D02326D-1ADE-4642-ADB3-9D057B1D8A6B}"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D02326D-1ADE-4642-ADB3-9D057B1D8A6B}"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75B8443-10A7-4B34-A1D2-AC6909C03648}" type="datetimeFigureOut">
              <a:rPr lang="en-CA" smtClean="0"/>
              <a:t>27/02/2014</a:t>
            </a:fld>
            <a:endParaRPr lang="en-CA" dirty="0"/>
          </a:p>
        </p:txBody>
      </p:sp>
      <p:sp>
        <p:nvSpPr>
          <p:cNvPr id="15" name="Slide Number Placeholder 14"/>
          <p:cNvSpPr>
            <a:spLocks noGrp="1"/>
          </p:cNvSpPr>
          <p:nvPr>
            <p:ph type="sldNum" sz="quarter" idx="15"/>
          </p:nvPr>
        </p:nvSpPr>
        <p:spPr/>
        <p:txBody>
          <a:bodyPr/>
          <a:lstStyle>
            <a:lvl1pPr algn="ctr">
              <a:defRPr/>
            </a:lvl1pPr>
          </a:lstStyle>
          <a:p>
            <a:fld id="{0D02326D-1ADE-4642-ADB3-9D057B1D8A6B}" type="slidenum">
              <a:rPr lang="en-CA" smtClean="0"/>
              <a:t>‹#›</a:t>
            </a:fld>
            <a:endParaRPr lang="en-CA" dirty="0"/>
          </a:p>
        </p:txBody>
      </p:sp>
      <p:sp>
        <p:nvSpPr>
          <p:cNvPr id="16" name="Footer Placeholder 15"/>
          <p:cNvSpPr>
            <a:spLocks noGrp="1"/>
          </p:cNvSpPr>
          <p:nvPr>
            <p:ph type="ftr" sz="quarter" idx="16"/>
          </p:nvPr>
        </p:nvSpPr>
        <p:spPr/>
        <p:txBody>
          <a:bodyPr/>
          <a:lstStyle/>
          <a:p>
            <a:endParaRPr lang="en-CA"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0D02326D-1ADE-4642-ADB3-9D057B1D8A6B}" type="slidenum">
              <a:rPr lang="en-CA" smtClean="0"/>
              <a:t>‹#›</a:t>
            </a:fld>
            <a:endParaRPr lang="en-CA"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0D02326D-1ADE-4642-ADB3-9D057B1D8A6B}" type="slidenum">
              <a:rPr lang="en-CA" smtClean="0"/>
              <a:t>‹#›</a:t>
            </a:fld>
            <a:endParaRPr lang="en-CA"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D02326D-1ADE-4642-ADB3-9D057B1D8A6B}" type="slidenum">
              <a:rPr lang="en-CA" smtClean="0"/>
              <a:t>‹#›</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7" name="Date Placeholder 6"/>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0D02326D-1ADE-4642-ADB3-9D057B1D8A6B}" type="slidenum">
              <a:rPr lang="en-CA" smtClean="0"/>
              <a:t>‹#›</a:t>
            </a:fld>
            <a:endParaRPr lang="en-CA"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0D02326D-1ADE-4642-ADB3-9D057B1D8A6B}" type="slidenum">
              <a:rPr lang="en-CA" smtClean="0"/>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75B8443-10A7-4B34-A1D2-AC6909C03648}" type="datetimeFigureOut">
              <a:rPr lang="en-CA" smtClean="0"/>
              <a:t>27/02/2014</a:t>
            </a:fld>
            <a:endParaRPr lang="en-CA" dirty="0"/>
          </a:p>
        </p:txBody>
      </p:sp>
      <p:sp>
        <p:nvSpPr>
          <p:cNvPr id="9" name="Slide Number Placeholder 8"/>
          <p:cNvSpPr>
            <a:spLocks noGrp="1"/>
          </p:cNvSpPr>
          <p:nvPr>
            <p:ph type="sldNum" sz="quarter" idx="15"/>
          </p:nvPr>
        </p:nvSpPr>
        <p:spPr/>
        <p:txBody>
          <a:bodyPr/>
          <a:lstStyle/>
          <a:p>
            <a:fld id="{0D02326D-1ADE-4642-ADB3-9D057B1D8A6B}" type="slidenum">
              <a:rPr lang="en-CA" smtClean="0"/>
              <a:t>‹#›</a:t>
            </a:fld>
            <a:endParaRPr lang="en-CA" dirty="0"/>
          </a:p>
        </p:txBody>
      </p:sp>
      <p:sp>
        <p:nvSpPr>
          <p:cNvPr id="10" name="Footer Placeholder 9"/>
          <p:cNvSpPr>
            <a:spLocks noGrp="1"/>
          </p:cNvSpPr>
          <p:nvPr>
            <p:ph type="ftr" sz="quarter" idx="16"/>
          </p:nvPr>
        </p:nvSpPr>
        <p:spPr/>
        <p:txBody>
          <a:bodyPr/>
          <a:lstStyle/>
          <a:p>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75B8443-10A7-4B34-A1D2-AC6909C03648}" type="datetimeFigureOut">
              <a:rPr lang="en-CA" smtClean="0"/>
              <a:t>27/02/2014</a:t>
            </a:fld>
            <a:endParaRPr lang="en-CA" dirty="0"/>
          </a:p>
        </p:txBody>
      </p:sp>
      <p:sp>
        <p:nvSpPr>
          <p:cNvPr id="9" name="Slide Number Placeholder 8"/>
          <p:cNvSpPr>
            <a:spLocks noGrp="1"/>
          </p:cNvSpPr>
          <p:nvPr>
            <p:ph type="sldNum" sz="quarter" idx="11"/>
          </p:nvPr>
        </p:nvSpPr>
        <p:spPr/>
        <p:txBody>
          <a:bodyPr/>
          <a:lstStyle/>
          <a:p>
            <a:fld id="{0D02326D-1ADE-4642-ADB3-9D057B1D8A6B}" type="slidenum">
              <a:rPr lang="en-CA" smtClean="0"/>
              <a:t>‹#›</a:t>
            </a:fld>
            <a:endParaRPr lang="en-CA" dirty="0"/>
          </a:p>
        </p:txBody>
      </p:sp>
      <p:sp>
        <p:nvSpPr>
          <p:cNvPr id="10" name="Footer Placeholder 9"/>
          <p:cNvSpPr>
            <a:spLocks noGrp="1"/>
          </p:cNvSpPr>
          <p:nvPr>
            <p:ph type="ftr" sz="quarter" idx="12"/>
          </p:nvPr>
        </p:nvSpPr>
        <p:spPr/>
        <p:txBody>
          <a:bodyPr/>
          <a:lstStyle/>
          <a:p>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75B8443-10A7-4B34-A1D2-AC6909C03648}" type="datetimeFigureOut">
              <a:rPr lang="en-CA" smtClean="0"/>
              <a:t>27/02/2014</a:t>
            </a:fld>
            <a:endParaRPr lang="en-CA"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CA"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D02326D-1ADE-4642-ADB3-9D057B1D8A6B}" type="slidenum">
              <a:rPr lang="en-CA" smtClean="0"/>
              <a:t>‹#›</a:t>
            </a:fld>
            <a:endParaRPr lang="en-CA"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cGtq1_lpz6M" TargetMode="External"/><Relationship Id="rId2" Type="http://schemas.openxmlformats.org/officeDocument/2006/relationships/hyperlink" Target="http://www.youtube.com/watch?v=FnD4jsYN_RI" TargetMode="External"/><Relationship Id="rId1" Type="http://schemas.openxmlformats.org/officeDocument/2006/relationships/slideLayout" Target="../slideLayouts/slideLayout2.xml"/><Relationship Id="rId5" Type="http://schemas.openxmlformats.org/officeDocument/2006/relationships/hyperlink" Target="http://www.youtube.com/watch?v=MliwsfkyRa4" TargetMode="External"/><Relationship Id="rId4" Type="http://schemas.openxmlformats.org/officeDocument/2006/relationships/hyperlink" Target="http://www.youtube.com/watch?v=vMzz68hCiN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y4m5yNYo3hE" TargetMode="External"/><Relationship Id="rId2" Type="http://schemas.openxmlformats.org/officeDocument/2006/relationships/hyperlink" Target="http://www.youtube.com/watch?v=-MizEfS4aP0" TargetMode="External"/><Relationship Id="rId1" Type="http://schemas.openxmlformats.org/officeDocument/2006/relationships/slideLayout" Target="../slideLayouts/slideLayout2.xml"/><Relationship Id="rId5" Type="http://schemas.openxmlformats.org/officeDocument/2006/relationships/hyperlink" Target="http://www.youtube.com/watch?v=Oy2kn86m5ck" TargetMode="External"/><Relationship Id="rId4" Type="http://schemas.openxmlformats.org/officeDocument/2006/relationships/hyperlink" Target="http://www.youtube.com/watch?v=5lUvrihLGc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larrynickel.com/CypressAudio/Bird.html" TargetMode="External"/><Relationship Id="rId2" Type="http://schemas.openxmlformats.org/officeDocument/2006/relationships/hyperlink" Target="http://www.youtube.com/watch?v=kLQR_P0dXUc" TargetMode="External"/><Relationship Id="rId1" Type="http://schemas.openxmlformats.org/officeDocument/2006/relationships/slideLayout" Target="../slideLayouts/slideLayout2.xml"/><Relationship Id="rId4" Type="http://schemas.openxmlformats.org/officeDocument/2006/relationships/hyperlink" Target="http://www.youtube.com/watch?v=icp4bNb7TD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LBcdPbyDo_M" TargetMode="External"/><Relationship Id="rId2" Type="http://schemas.openxmlformats.org/officeDocument/2006/relationships/hyperlink" Target="http://www.youtube.com/watch?v=on9eUOuX1-0" TargetMode="External"/><Relationship Id="rId1" Type="http://schemas.openxmlformats.org/officeDocument/2006/relationships/slideLayout" Target="../slideLayouts/slideLayout2.xml"/><Relationship Id="rId4" Type="http://schemas.openxmlformats.org/officeDocument/2006/relationships/hyperlink" Target="http://www.youtube.com/watch?v=vqukBEwv7P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YEm1ZUbyjHo" TargetMode="External"/><Relationship Id="rId2" Type="http://schemas.openxmlformats.org/officeDocument/2006/relationships/hyperlink" Target="http://www.youtube.com/watch?v=H0J2D5coie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kimdenis.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nX9lvbMOSPw"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U7gOsnmjO9s" TargetMode="External"/><Relationship Id="rId2" Type="http://schemas.openxmlformats.org/officeDocument/2006/relationships/hyperlink" Target="http://www.youtube.com/watch?v=hFsMzt674Pg" TargetMode="External"/><Relationship Id="rId1" Type="http://schemas.openxmlformats.org/officeDocument/2006/relationships/slideLayout" Target="../slideLayouts/slideLayout2.xml"/><Relationship Id="rId4" Type="http://schemas.openxmlformats.org/officeDocument/2006/relationships/hyperlink" Target="http://www.youtube.com/watch?v=BjaqO7ed1d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_VwgNF-vQ5U" TargetMode="External"/><Relationship Id="rId2" Type="http://schemas.openxmlformats.org/officeDocument/2006/relationships/hyperlink" Target="http://www.youtube.com/watch?v=AwXodG1MJ-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CA" dirty="0" smtClean="0"/>
              <a:t>Building the Adolescent Voice</a:t>
            </a:r>
          </a:p>
          <a:p>
            <a:r>
              <a:rPr lang="en-CA" dirty="0" smtClean="0"/>
              <a:t>Part B</a:t>
            </a:r>
            <a:endParaRPr lang="en-CA" dirty="0"/>
          </a:p>
        </p:txBody>
      </p:sp>
      <p:sp>
        <p:nvSpPr>
          <p:cNvPr id="2" name="Title 1"/>
          <p:cNvSpPr>
            <a:spLocks noGrp="1"/>
          </p:cNvSpPr>
          <p:nvPr>
            <p:ph type="ctrTitle"/>
          </p:nvPr>
        </p:nvSpPr>
        <p:spPr/>
        <p:txBody>
          <a:bodyPr/>
          <a:lstStyle/>
          <a:p>
            <a:r>
              <a:rPr lang="en-CA" dirty="0" smtClean="0"/>
              <a:t>Developing Vocal Technique in the Choral Rehearsal</a:t>
            </a:r>
            <a:endParaRPr lang="en-CA" dirty="0"/>
          </a:p>
        </p:txBody>
      </p:sp>
    </p:spTree>
    <p:extLst>
      <p:ext uri="{BB962C8B-B14F-4D97-AF65-F5344CB8AC3E}">
        <p14:creationId xmlns:p14="http://schemas.microsoft.com/office/powerpoint/2010/main" val="1142968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Is it an accessible and interesting melodic line?</a:t>
            </a:r>
          </a:p>
          <a:p>
            <a:r>
              <a:rPr lang="en-CA" dirty="0" smtClean="0"/>
              <a:t>Primarily steps or leaps?</a:t>
            </a:r>
          </a:p>
          <a:p>
            <a:r>
              <a:rPr lang="en-CA" dirty="0" smtClean="0"/>
              <a:t>How are awkward intervals approached?</a:t>
            </a:r>
          </a:p>
          <a:p>
            <a:r>
              <a:rPr lang="en-CA" dirty="0" smtClean="0"/>
              <a:t>A good melody can go a long way to develop young voices.</a:t>
            </a:r>
          </a:p>
          <a:p>
            <a:r>
              <a:rPr lang="en-CA" dirty="0" smtClean="0"/>
              <a:t>Good melodies encourage breath development, contain legato lines and move through registers.</a:t>
            </a:r>
          </a:p>
          <a:p>
            <a:r>
              <a:rPr lang="en-CA" dirty="0" smtClean="0"/>
              <a:t>Help develop legato by singing on a post-it note, through a straw, flubbing, or upside down.</a:t>
            </a:r>
          </a:p>
          <a:p>
            <a:r>
              <a:rPr lang="en-CA" dirty="0" smtClean="0"/>
              <a:t>Push-ups and planks may also help develop the melody.</a:t>
            </a:r>
          </a:p>
        </p:txBody>
      </p:sp>
      <p:sp>
        <p:nvSpPr>
          <p:cNvPr id="2" name="Title 1"/>
          <p:cNvSpPr>
            <a:spLocks noGrp="1"/>
          </p:cNvSpPr>
          <p:nvPr>
            <p:ph type="title"/>
          </p:nvPr>
        </p:nvSpPr>
        <p:spPr/>
        <p:txBody>
          <a:bodyPr/>
          <a:lstStyle/>
          <a:p>
            <a:r>
              <a:rPr lang="en-CA" dirty="0" smtClean="0"/>
              <a:t>Melodic Intervals</a:t>
            </a:r>
            <a:endParaRPr lang="en-CA" dirty="0"/>
          </a:p>
        </p:txBody>
      </p:sp>
    </p:spTree>
    <p:extLst>
      <p:ext uri="{BB962C8B-B14F-4D97-AF65-F5344CB8AC3E}">
        <p14:creationId xmlns:p14="http://schemas.microsoft.com/office/powerpoint/2010/main" val="699350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Pieces with a Good Melody</a:t>
            </a:r>
            <a:endParaRPr lang="en-CA" dirty="0"/>
          </a:p>
        </p:txBody>
      </p:sp>
      <p:sp>
        <p:nvSpPr>
          <p:cNvPr id="4" name="Content Placeholder 2"/>
          <p:cNvSpPr>
            <a:spLocks noGrp="1"/>
          </p:cNvSpPr>
          <p:nvPr>
            <p:ph idx="1"/>
          </p:nvPr>
        </p:nvSpPr>
        <p:spPr>
          <a:xfrm>
            <a:off x="457200" y="1524000"/>
            <a:ext cx="8229600" cy="4572000"/>
          </a:xfrm>
        </p:spPr>
        <p:txBody>
          <a:bodyPr>
            <a:normAutofit fontScale="92500" lnSpcReduction="20000"/>
          </a:bodyPr>
          <a:lstStyle/>
          <a:p>
            <a:r>
              <a:rPr lang="en-CA" dirty="0" smtClean="0"/>
              <a:t>Unison: Bist du bei mir</a:t>
            </a:r>
          </a:p>
          <a:p>
            <a:pPr lvl="1"/>
            <a:r>
              <a:rPr lang="en-CA" dirty="0" smtClean="0"/>
              <a:t>Pull the silver thread and arm circles</a:t>
            </a:r>
          </a:p>
          <a:p>
            <a:pPr lvl="1"/>
            <a:r>
              <a:rPr lang="en-CA" dirty="0">
                <a:hlinkClick r:id="rId2"/>
              </a:rPr>
              <a:t>http://</a:t>
            </a:r>
            <a:r>
              <a:rPr lang="en-CA" dirty="0" smtClean="0">
                <a:hlinkClick r:id="rId2"/>
              </a:rPr>
              <a:t>www.youtube.com/watch?v=FnD4jsYN_RI</a:t>
            </a:r>
            <a:endParaRPr lang="en-CA" dirty="0" smtClean="0"/>
          </a:p>
          <a:p>
            <a:pPr lvl="1"/>
            <a:r>
              <a:rPr lang="en-CA" dirty="0" smtClean="0"/>
              <a:t>Don’t be afraid of unison singing for any age!</a:t>
            </a:r>
          </a:p>
          <a:p>
            <a:r>
              <a:rPr lang="en-CA" dirty="0" smtClean="0"/>
              <a:t>Two-Part: Winter’s Night</a:t>
            </a:r>
          </a:p>
          <a:p>
            <a:pPr lvl="1"/>
            <a:r>
              <a:rPr lang="en-CA" dirty="0" smtClean="0"/>
              <a:t>Rainbow Phrases</a:t>
            </a:r>
          </a:p>
          <a:p>
            <a:pPr lvl="1"/>
            <a:r>
              <a:rPr lang="en-CA" dirty="0">
                <a:hlinkClick r:id="rId3"/>
              </a:rPr>
              <a:t>http://</a:t>
            </a:r>
            <a:r>
              <a:rPr lang="en-CA" dirty="0" smtClean="0">
                <a:hlinkClick r:id="rId3"/>
              </a:rPr>
              <a:t>www.youtube.com/watch?v=cGtq1_lpz6M</a:t>
            </a:r>
            <a:r>
              <a:rPr lang="en-CA" dirty="0" smtClean="0"/>
              <a:t> </a:t>
            </a:r>
          </a:p>
          <a:p>
            <a:r>
              <a:rPr lang="en-CA" dirty="0" smtClean="0"/>
              <a:t>Three-Part: The Lake Isle of Innisfree</a:t>
            </a:r>
          </a:p>
          <a:p>
            <a:pPr lvl="1"/>
            <a:r>
              <a:rPr lang="en-CA" dirty="0" smtClean="0"/>
              <a:t>Pull the silver thread, singing on “v”</a:t>
            </a:r>
            <a:endParaRPr lang="en-CA" dirty="0" smtClean="0">
              <a:hlinkClick r:id="rId4"/>
            </a:endParaRPr>
          </a:p>
          <a:p>
            <a:pPr lvl="1"/>
            <a:r>
              <a:rPr lang="en-CA" dirty="0" smtClean="0">
                <a:hlinkClick r:id="rId4"/>
              </a:rPr>
              <a:t>http</a:t>
            </a:r>
            <a:r>
              <a:rPr lang="en-CA" dirty="0">
                <a:hlinkClick r:id="rId4"/>
              </a:rPr>
              <a:t>://</a:t>
            </a:r>
            <a:r>
              <a:rPr lang="en-CA" dirty="0" smtClean="0">
                <a:hlinkClick r:id="rId4"/>
              </a:rPr>
              <a:t>www.youtube.com/watch?v=vMzz68hCiNQ</a:t>
            </a:r>
            <a:endParaRPr lang="en-CA" dirty="0" smtClean="0"/>
          </a:p>
          <a:p>
            <a:r>
              <a:rPr lang="en-CA" dirty="0" smtClean="0"/>
              <a:t>SATB: Song for a Russian Child (0:44)</a:t>
            </a:r>
            <a:endParaRPr lang="en-CA" dirty="0" smtClean="0"/>
          </a:p>
          <a:p>
            <a:pPr lvl="1"/>
            <a:r>
              <a:rPr lang="en-CA" dirty="0" smtClean="0"/>
              <a:t>Hanging upside down to build phrase length</a:t>
            </a:r>
          </a:p>
          <a:p>
            <a:pPr lvl="1"/>
            <a:r>
              <a:rPr lang="en-CA" dirty="0">
                <a:hlinkClick r:id="rId5"/>
              </a:rPr>
              <a:t>http://</a:t>
            </a:r>
            <a:r>
              <a:rPr lang="en-CA" dirty="0" smtClean="0">
                <a:hlinkClick r:id="rId5"/>
              </a:rPr>
              <a:t>www.youtube.com/watch?v=MliwsfkyRa4</a:t>
            </a:r>
            <a:r>
              <a:rPr lang="en-CA" dirty="0" smtClean="0"/>
              <a:t> </a:t>
            </a:r>
            <a:endParaRPr lang="en-CA" dirty="0" smtClean="0"/>
          </a:p>
        </p:txBody>
      </p:sp>
    </p:spTree>
    <p:extLst>
      <p:ext uri="{BB962C8B-B14F-4D97-AF65-F5344CB8AC3E}">
        <p14:creationId xmlns:p14="http://schemas.microsoft.com/office/powerpoint/2010/main" val="169416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Is the harmony accessible?</a:t>
            </a:r>
          </a:p>
          <a:p>
            <a:r>
              <a:rPr lang="en-CA" dirty="0" smtClean="0"/>
              <a:t>Two, three or four parts? More?</a:t>
            </a:r>
          </a:p>
          <a:p>
            <a:r>
              <a:rPr lang="en-CA" dirty="0" smtClean="0"/>
              <a:t>Can the baritone line be doubled by treble voices, especially if there are only a few baritones compared to the rest of the choir?</a:t>
            </a:r>
          </a:p>
          <a:p>
            <a:r>
              <a:rPr lang="en-CA" dirty="0" smtClean="0"/>
              <a:t>An ability to sing harmony needs to be developed first through accessible major and minor chords before introducing thicker harmonic structures.</a:t>
            </a:r>
          </a:p>
        </p:txBody>
      </p:sp>
      <p:sp>
        <p:nvSpPr>
          <p:cNvPr id="2" name="Title 1"/>
          <p:cNvSpPr>
            <a:spLocks noGrp="1"/>
          </p:cNvSpPr>
          <p:nvPr>
            <p:ph type="title"/>
          </p:nvPr>
        </p:nvSpPr>
        <p:spPr/>
        <p:txBody>
          <a:bodyPr/>
          <a:lstStyle/>
          <a:p>
            <a:r>
              <a:rPr lang="en-CA" dirty="0" smtClean="0"/>
              <a:t>Developing Harmonic Skills</a:t>
            </a:r>
            <a:endParaRPr lang="en-CA" dirty="0"/>
          </a:p>
        </p:txBody>
      </p:sp>
    </p:spTree>
    <p:extLst>
      <p:ext uri="{BB962C8B-B14F-4D97-AF65-F5344CB8AC3E}">
        <p14:creationId xmlns:p14="http://schemas.microsoft.com/office/powerpoint/2010/main" val="2331765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CA" dirty="0" smtClean="0"/>
              <a:t>Two Part: A Jubilant Song</a:t>
            </a:r>
          </a:p>
          <a:p>
            <a:pPr lvl="1"/>
            <a:r>
              <a:rPr lang="en-CA" dirty="0" smtClean="0"/>
              <a:t>Canons and partner songs are a great way to introduce harmony</a:t>
            </a:r>
          </a:p>
          <a:p>
            <a:pPr lvl="1"/>
            <a:r>
              <a:rPr lang="en-CA" dirty="0"/>
              <a:t>Mixed Choir: </a:t>
            </a:r>
            <a:r>
              <a:rPr lang="en-CA" dirty="0">
                <a:hlinkClick r:id="rId2"/>
              </a:rPr>
              <a:t>http://www.youtube.com/watch?v=-MizEfS4aP0</a:t>
            </a:r>
            <a:endParaRPr lang="en-CA" dirty="0"/>
          </a:p>
          <a:p>
            <a:pPr lvl="1"/>
            <a:r>
              <a:rPr lang="en-CA" dirty="0"/>
              <a:t>Treble Choir: </a:t>
            </a:r>
            <a:r>
              <a:rPr lang="en-CA" dirty="0">
                <a:hlinkClick r:id="rId3"/>
              </a:rPr>
              <a:t>http://</a:t>
            </a:r>
            <a:r>
              <a:rPr lang="en-CA" dirty="0" smtClean="0">
                <a:hlinkClick r:id="rId3"/>
              </a:rPr>
              <a:t>www.youtube.com/watch?v=y4m5yNYo3hE</a:t>
            </a:r>
            <a:endParaRPr lang="en-CA" dirty="0" smtClean="0"/>
          </a:p>
          <a:p>
            <a:r>
              <a:rPr lang="en-CA" dirty="0" smtClean="0"/>
              <a:t>Three Part: Sesere eeye</a:t>
            </a:r>
          </a:p>
          <a:p>
            <a:pPr lvl="1"/>
            <a:r>
              <a:rPr lang="en-CA" dirty="0" smtClean="0"/>
              <a:t>Stacking triads</a:t>
            </a:r>
          </a:p>
          <a:p>
            <a:pPr lvl="1"/>
            <a:r>
              <a:rPr lang="en-CA" dirty="0">
                <a:hlinkClick r:id="rId4"/>
              </a:rPr>
              <a:t>http://</a:t>
            </a:r>
            <a:r>
              <a:rPr lang="en-CA" dirty="0" smtClean="0">
                <a:hlinkClick r:id="rId4"/>
              </a:rPr>
              <a:t>www.youtube.com/watch?v=5lUvrihLGc0</a:t>
            </a:r>
            <a:r>
              <a:rPr lang="en-CA" dirty="0" smtClean="0"/>
              <a:t> </a:t>
            </a:r>
          </a:p>
          <a:p>
            <a:r>
              <a:rPr lang="en-CA" dirty="0" smtClean="0"/>
              <a:t>SATB: The Storm Is Passing Over</a:t>
            </a:r>
          </a:p>
          <a:p>
            <a:pPr lvl="1"/>
            <a:r>
              <a:rPr lang="en-CA" dirty="0" smtClean="0"/>
              <a:t>Major and minor triads</a:t>
            </a:r>
          </a:p>
          <a:p>
            <a:pPr lvl="1"/>
            <a:r>
              <a:rPr lang="en-CA" dirty="0">
                <a:hlinkClick r:id="rId5"/>
              </a:rPr>
              <a:t>http://</a:t>
            </a:r>
            <a:r>
              <a:rPr lang="en-CA" dirty="0" smtClean="0">
                <a:hlinkClick r:id="rId5"/>
              </a:rPr>
              <a:t>www.youtube.com/watch?v=Oy2kn86m5ck</a:t>
            </a:r>
            <a:endParaRPr lang="en-CA" dirty="0" smtClean="0"/>
          </a:p>
          <a:p>
            <a:pPr lvl="1"/>
            <a:endParaRPr lang="en-CA" dirty="0" smtClean="0"/>
          </a:p>
        </p:txBody>
      </p:sp>
      <p:sp>
        <p:nvSpPr>
          <p:cNvPr id="2" name="Title 1"/>
          <p:cNvSpPr>
            <a:spLocks noGrp="1"/>
          </p:cNvSpPr>
          <p:nvPr>
            <p:ph type="title"/>
          </p:nvPr>
        </p:nvSpPr>
        <p:spPr/>
        <p:txBody>
          <a:bodyPr/>
          <a:lstStyle/>
          <a:p>
            <a:r>
              <a:rPr lang="en-CA" dirty="0" smtClean="0"/>
              <a:t>Introducing Harmony</a:t>
            </a:r>
            <a:endParaRPr lang="en-CA" dirty="0"/>
          </a:p>
        </p:txBody>
      </p:sp>
    </p:spTree>
    <p:extLst>
      <p:ext uri="{BB962C8B-B14F-4D97-AF65-F5344CB8AC3E}">
        <p14:creationId xmlns:p14="http://schemas.microsoft.com/office/powerpoint/2010/main" val="1360621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Two Part: Blue Skies</a:t>
            </a:r>
          </a:p>
          <a:p>
            <a:pPr lvl="1"/>
            <a:r>
              <a:rPr lang="en-CA" dirty="0" smtClean="0"/>
              <a:t>This piece introduces sixths, tritones, and fourths and is accessible for changing voices</a:t>
            </a:r>
          </a:p>
          <a:p>
            <a:pPr lvl="1"/>
            <a:r>
              <a:rPr lang="en-CA" dirty="0">
                <a:hlinkClick r:id="rId2"/>
              </a:rPr>
              <a:t>http://</a:t>
            </a:r>
            <a:r>
              <a:rPr lang="en-CA" dirty="0" smtClean="0">
                <a:hlinkClick r:id="rId2"/>
              </a:rPr>
              <a:t>www.youtube.com/watch?v=kLQR_P0dXUc</a:t>
            </a:r>
            <a:r>
              <a:rPr lang="en-CA" dirty="0" smtClean="0"/>
              <a:t> </a:t>
            </a:r>
          </a:p>
          <a:p>
            <a:r>
              <a:rPr lang="en-CA" dirty="0" smtClean="0"/>
              <a:t>Three Part: Be Like a Bird, third movement</a:t>
            </a:r>
          </a:p>
          <a:p>
            <a:pPr lvl="1"/>
            <a:r>
              <a:rPr lang="en-CA" dirty="0" smtClean="0"/>
              <a:t>Parallel fourths</a:t>
            </a:r>
          </a:p>
          <a:p>
            <a:pPr lvl="1"/>
            <a:r>
              <a:rPr lang="en-CA" dirty="0">
                <a:hlinkClick r:id="rId3"/>
              </a:rPr>
              <a:t>http://</a:t>
            </a:r>
            <a:r>
              <a:rPr lang="en-CA" dirty="0" smtClean="0">
                <a:hlinkClick r:id="rId3"/>
              </a:rPr>
              <a:t>larrynickel.com/CypressAudio/Bird.html</a:t>
            </a:r>
            <a:r>
              <a:rPr lang="en-CA" dirty="0" smtClean="0"/>
              <a:t> </a:t>
            </a:r>
          </a:p>
          <a:p>
            <a:r>
              <a:rPr lang="en-CA" dirty="0" smtClean="0"/>
              <a:t>SATB: Sure On This Shining Night</a:t>
            </a:r>
          </a:p>
          <a:p>
            <a:pPr lvl="1"/>
            <a:r>
              <a:rPr lang="en-CA" dirty="0" smtClean="0"/>
              <a:t>Dense harmonic texture</a:t>
            </a:r>
          </a:p>
          <a:p>
            <a:pPr lvl="1"/>
            <a:r>
              <a:rPr lang="en-CA" dirty="0" smtClean="0"/>
              <a:t>Perfect melody to rehearse upside down or on a post-it note to find the connection and emphasize the harmony</a:t>
            </a:r>
          </a:p>
          <a:p>
            <a:pPr lvl="1"/>
            <a:r>
              <a:rPr lang="en-CA" dirty="0">
                <a:hlinkClick r:id="rId4"/>
              </a:rPr>
              <a:t>http://</a:t>
            </a:r>
            <a:r>
              <a:rPr lang="en-CA" dirty="0" smtClean="0">
                <a:hlinkClick r:id="rId4"/>
              </a:rPr>
              <a:t>www.youtube.com/watch?v=icp4bNb7TDI</a:t>
            </a:r>
            <a:r>
              <a:rPr lang="en-CA" dirty="0" smtClean="0"/>
              <a:t> </a:t>
            </a:r>
          </a:p>
        </p:txBody>
      </p:sp>
      <p:sp>
        <p:nvSpPr>
          <p:cNvPr id="2" name="Title 1"/>
          <p:cNvSpPr>
            <a:spLocks noGrp="1"/>
          </p:cNvSpPr>
          <p:nvPr>
            <p:ph type="title"/>
          </p:nvPr>
        </p:nvSpPr>
        <p:spPr/>
        <p:txBody>
          <a:bodyPr/>
          <a:lstStyle/>
          <a:p>
            <a:r>
              <a:rPr lang="en-CA" dirty="0" smtClean="0"/>
              <a:t>More Advanced Harmony</a:t>
            </a:r>
            <a:endParaRPr lang="en-CA" dirty="0"/>
          </a:p>
        </p:txBody>
      </p:sp>
    </p:spTree>
    <p:extLst>
      <p:ext uri="{BB962C8B-B14F-4D97-AF65-F5344CB8AC3E}">
        <p14:creationId xmlns:p14="http://schemas.microsoft.com/office/powerpoint/2010/main" val="1969593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Are there a variety of tempi in your programming?</a:t>
            </a:r>
          </a:p>
          <a:p>
            <a:r>
              <a:rPr lang="en-CA" dirty="0" smtClean="0"/>
              <a:t>Teen’s hearts beat faster than adults so our perception fast tempos may actually feel more like a medium tempo to teens.</a:t>
            </a:r>
          </a:p>
          <a:p>
            <a:r>
              <a:rPr lang="en-CA" dirty="0" smtClean="0"/>
              <a:t>Slow and lyrical pieces shouldn’t be avoided – my rule of thumb is for every four pieces, I can use one slower, more lyrical piece.  The main reason for this is that as learning about breath control and body coordination happens, singers will be able to handle slower pieces but it’s important to get the breath moving first before trying to sustain.</a:t>
            </a:r>
          </a:p>
        </p:txBody>
      </p:sp>
      <p:sp>
        <p:nvSpPr>
          <p:cNvPr id="2" name="Title 1"/>
          <p:cNvSpPr>
            <a:spLocks noGrp="1"/>
          </p:cNvSpPr>
          <p:nvPr>
            <p:ph type="title"/>
          </p:nvPr>
        </p:nvSpPr>
        <p:spPr/>
        <p:txBody>
          <a:bodyPr/>
          <a:lstStyle/>
          <a:p>
            <a:r>
              <a:rPr lang="en-CA" dirty="0" smtClean="0"/>
              <a:t>Tempo</a:t>
            </a:r>
            <a:endParaRPr lang="en-CA" dirty="0"/>
          </a:p>
        </p:txBody>
      </p:sp>
    </p:spTree>
    <p:extLst>
      <p:ext uri="{BB962C8B-B14F-4D97-AF65-F5344CB8AC3E}">
        <p14:creationId xmlns:p14="http://schemas.microsoft.com/office/powerpoint/2010/main" val="1618495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Rhythm and tempo go hand in hand</a:t>
            </a:r>
          </a:p>
          <a:p>
            <a:r>
              <a:rPr lang="en-CA" dirty="0" smtClean="0"/>
              <a:t>Intricate rhythms can often be learned by adding snaps, claps, or dance moves.</a:t>
            </a:r>
          </a:p>
          <a:p>
            <a:r>
              <a:rPr lang="en-CA" dirty="0" smtClean="0"/>
              <a:t>Don’t be afraid of movement – often your choristers can help you come up with it.  Sometimes when I’m putting a piece together, we’ll have a “random dance party” in rehearsal and loop certain sections of a piece over and over and all improvise dance moves.</a:t>
            </a:r>
          </a:p>
        </p:txBody>
      </p:sp>
      <p:sp>
        <p:nvSpPr>
          <p:cNvPr id="2" name="Title 1"/>
          <p:cNvSpPr>
            <a:spLocks noGrp="1"/>
          </p:cNvSpPr>
          <p:nvPr>
            <p:ph type="title"/>
          </p:nvPr>
        </p:nvSpPr>
        <p:spPr/>
        <p:txBody>
          <a:bodyPr/>
          <a:lstStyle/>
          <a:p>
            <a:r>
              <a:rPr lang="en-CA" dirty="0" smtClean="0"/>
              <a:t>Rhythm</a:t>
            </a:r>
            <a:endParaRPr lang="en-CA" dirty="0"/>
          </a:p>
        </p:txBody>
      </p:sp>
    </p:spTree>
    <p:extLst>
      <p:ext uri="{BB962C8B-B14F-4D97-AF65-F5344CB8AC3E}">
        <p14:creationId xmlns:p14="http://schemas.microsoft.com/office/powerpoint/2010/main" val="561589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Unison: A Great Big Sea</a:t>
            </a:r>
          </a:p>
          <a:p>
            <a:pPr lvl="1"/>
            <a:r>
              <a:rPr lang="en-CA" dirty="0" smtClean="0"/>
              <a:t>Easy to incorporate body percussion</a:t>
            </a:r>
          </a:p>
          <a:p>
            <a:pPr lvl="1"/>
            <a:r>
              <a:rPr lang="en-CA" dirty="0">
                <a:hlinkClick r:id="rId2"/>
              </a:rPr>
              <a:t>http://</a:t>
            </a:r>
            <a:r>
              <a:rPr lang="en-CA" dirty="0" smtClean="0">
                <a:hlinkClick r:id="rId2"/>
              </a:rPr>
              <a:t>www.youtube.com/watch?v=on9eUOuX1-0</a:t>
            </a:r>
            <a:r>
              <a:rPr lang="en-CA" dirty="0" smtClean="0"/>
              <a:t> </a:t>
            </a:r>
          </a:p>
          <a:p>
            <a:r>
              <a:rPr lang="en-CA" dirty="0" smtClean="0"/>
              <a:t>Two-Part: Bay Dooka</a:t>
            </a:r>
          </a:p>
          <a:p>
            <a:pPr lvl="1"/>
            <a:r>
              <a:rPr lang="en-CA" dirty="0" smtClean="0"/>
              <a:t>Spoken pieces provide a very different focus for the developing choir, isolating diction and rhythm</a:t>
            </a:r>
          </a:p>
          <a:p>
            <a:pPr lvl="1"/>
            <a:r>
              <a:rPr lang="en-CA" dirty="0">
                <a:hlinkClick r:id="rId3"/>
              </a:rPr>
              <a:t>http://</a:t>
            </a:r>
            <a:r>
              <a:rPr lang="en-CA" dirty="0" smtClean="0">
                <a:hlinkClick r:id="rId3"/>
              </a:rPr>
              <a:t>www.youtube.com/watch?v=LBcdPbyDo_M</a:t>
            </a:r>
            <a:r>
              <a:rPr lang="en-CA" dirty="0" smtClean="0"/>
              <a:t> </a:t>
            </a:r>
          </a:p>
          <a:p>
            <a:r>
              <a:rPr lang="en-CA" dirty="0" smtClean="0"/>
              <a:t>Three-Part: Feel Good</a:t>
            </a:r>
          </a:p>
          <a:p>
            <a:pPr lvl="1"/>
            <a:r>
              <a:rPr lang="en-CA" dirty="0" smtClean="0"/>
              <a:t>Differentiating between straight and swing time</a:t>
            </a:r>
          </a:p>
          <a:p>
            <a:pPr lvl="1"/>
            <a:r>
              <a:rPr lang="en-CA" dirty="0">
                <a:hlinkClick r:id="rId4"/>
              </a:rPr>
              <a:t>http://</a:t>
            </a:r>
            <a:r>
              <a:rPr lang="en-CA" dirty="0" smtClean="0">
                <a:hlinkClick r:id="rId4"/>
              </a:rPr>
              <a:t>www.youtube.com/watch?v=vqukBEwv7PI</a:t>
            </a:r>
            <a:r>
              <a:rPr lang="en-CA" dirty="0" smtClean="0"/>
              <a:t> </a:t>
            </a:r>
          </a:p>
        </p:txBody>
      </p:sp>
      <p:sp>
        <p:nvSpPr>
          <p:cNvPr id="2" name="Title 1"/>
          <p:cNvSpPr>
            <a:spLocks noGrp="1"/>
          </p:cNvSpPr>
          <p:nvPr>
            <p:ph type="title"/>
          </p:nvPr>
        </p:nvSpPr>
        <p:spPr/>
        <p:txBody>
          <a:bodyPr/>
          <a:lstStyle/>
          <a:p>
            <a:r>
              <a:rPr lang="en-CA" dirty="0" smtClean="0"/>
              <a:t>Pieces with Great Rhythm</a:t>
            </a:r>
            <a:endParaRPr lang="en-CA" dirty="0"/>
          </a:p>
        </p:txBody>
      </p:sp>
    </p:spTree>
    <p:extLst>
      <p:ext uri="{BB962C8B-B14F-4D97-AF65-F5344CB8AC3E}">
        <p14:creationId xmlns:p14="http://schemas.microsoft.com/office/powerpoint/2010/main" val="588931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Four-Part: Niska Banja</a:t>
            </a:r>
          </a:p>
          <a:p>
            <a:pPr lvl="1"/>
            <a:r>
              <a:rPr lang="en-CA" dirty="0" smtClean="0"/>
              <a:t>9/8 time grouped in four – use ribbons and skipping!</a:t>
            </a:r>
          </a:p>
          <a:p>
            <a:pPr lvl="1"/>
            <a:r>
              <a:rPr lang="en-CA" dirty="0">
                <a:hlinkClick r:id="rId2"/>
              </a:rPr>
              <a:t>http://</a:t>
            </a:r>
            <a:r>
              <a:rPr lang="en-CA" dirty="0" smtClean="0">
                <a:hlinkClick r:id="rId2"/>
              </a:rPr>
              <a:t>www.youtube.com/watch?v=H0J2D5coieo</a:t>
            </a:r>
            <a:r>
              <a:rPr lang="en-CA" dirty="0" smtClean="0"/>
              <a:t> </a:t>
            </a:r>
          </a:p>
          <a:p>
            <a:r>
              <a:rPr lang="en-CA" dirty="0" smtClean="0"/>
              <a:t>SATB: Tres Cantos Nativos Dos Indios</a:t>
            </a:r>
            <a:r>
              <a:rPr lang="en-CA" dirty="0"/>
              <a:t> </a:t>
            </a:r>
            <a:r>
              <a:rPr lang="en-CA" dirty="0" smtClean="0"/>
              <a:t>Krao</a:t>
            </a:r>
          </a:p>
          <a:p>
            <a:pPr lvl="1"/>
            <a:r>
              <a:rPr lang="en-CA" dirty="0" smtClean="0"/>
              <a:t>Excellent piece to illustrate the enhancement of rhythm with body connection and movement</a:t>
            </a:r>
          </a:p>
          <a:p>
            <a:pPr lvl="1"/>
            <a:r>
              <a:rPr lang="en-CA" dirty="0">
                <a:hlinkClick r:id="rId3"/>
              </a:rPr>
              <a:t>http://</a:t>
            </a:r>
            <a:r>
              <a:rPr lang="en-CA" dirty="0" smtClean="0">
                <a:hlinkClick r:id="rId3"/>
              </a:rPr>
              <a:t>www.youtube.com/watch?v=YEm1ZUbyjHo</a:t>
            </a:r>
            <a:r>
              <a:rPr lang="en-CA" dirty="0" smtClean="0"/>
              <a:t> </a:t>
            </a:r>
          </a:p>
        </p:txBody>
      </p:sp>
      <p:sp>
        <p:nvSpPr>
          <p:cNvPr id="2" name="Title 1"/>
          <p:cNvSpPr>
            <a:spLocks noGrp="1"/>
          </p:cNvSpPr>
          <p:nvPr>
            <p:ph type="title"/>
          </p:nvPr>
        </p:nvSpPr>
        <p:spPr/>
        <p:txBody>
          <a:bodyPr/>
          <a:lstStyle/>
          <a:p>
            <a:r>
              <a:rPr lang="en-CA" dirty="0" smtClean="0"/>
              <a:t>Pieces with Great Rhythm</a:t>
            </a:r>
            <a:endParaRPr lang="en-CA" dirty="0"/>
          </a:p>
        </p:txBody>
      </p:sp>
    </p:spTree>
    <p:extLst>
      <p:ext uri="{BB962C8B-B14F-4D97-AF65-F5344CB8AC3E}">
        <p14:creationId xmlns:p14="http://schemas.microsoft.com/office/powerpoint/2010/main" val="3386089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Discussions about text, meaning, and message are an important part of the rehearsal process.</a:t>
            </a:r>
          </a:p>
          <a:p>
            <a:r>
              <a:rPr lang="en-CA" dirty="0" smtClean="0"/>
              <a:t>Pop songs are fine to use, as long as the text has a positive meaning and the ranges are appropriate.</a:t>
            </a:r>
          </a:p>
          <a:p>
            <a:r>
              <a:rPr lang="en-CA" dirty="0" smtClean="0"/>
              <a:t>The great side of discussing text as a group is that it not only builds mutual understanding of the piece, it also builds team spirit within your choir.</a:t>
            </a:r>
          </a:p>
          <a:p>
            <a:r>
              <a:rPr lang="en-CA" dirty="0" smtClean="0"/>
              <a:t>The more your singers can attach meaning to a text, the better they will perform it.</a:t>
            </a:r>
          </a:p>
        </p:txBody>
      </p:sp>
      <p:sp>
        <p:nvSpPr>
          <p:cNvPr id="2" name="Title 1"/>
          <p:cNvSpPr>
            <a:spLocks noGrp="1"/>
          </p:cNvSpPr>
          <p:nvPr>
            <p:ph type="title"/>
          </p:nvPr>
        </p:nvSpPr>
        <p:spPr/>
        <p:txBody>
          <a:bodyPr/>
          <a:lstStyle/>
          <a:p>
            <a:r>
              <a:rPr lang="en-CA" dirty="0" smtClean="0"/>
              <a:t>Age-Appropriate Text</a:t>
            </a:r>
            <a:endParaRPr lang="en-CA" dirty="0"/>
          </a:p>
        </p:txBody>
      </p:sp>
    </p:spTree>
    <p:extLst>
      <p:ext uri="{BB962C8B-B14F-4D97-AF65-F5344CB8AC3E}">
        <p14:creationId xmlns:p14="http://schemas.microsoft.com/office/powerpoint/2010/main" val="147637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hlinkClick r:id="rId2"/>
              </a:rPr>
              <a:t>www.kimdenis.com</a:t>
            </a:r>
            <a:r>
              <a:rPr lang="en-CA" dirty="0" smtClean="0"/>
              <a:t/>
            </a:r>
            <a:br>
              <a:rPr lang="en-CA" dirty="0" smtClean="0"/>
            </a:br>
            <a:r>
              <a:rPr lang="en-CA" dirty="0" smtClean="0"/>
              <a:t>kimdenis@hotmail.com</a:t>
            </a:r>
            <a:endParaRPr lang="en-CA" dirty="0"/>
          </a:p>
        </p:txBody>
      </p:sp>
    </p:spTree>
    <p:extLst>
      <p:ext uri="{BB962C8B-B14F-4D97-AF65-F5344CB8AC3E}">
        <p14:creationId xmlns:p14="http://schemas.microsoft.com/office/powerpoint/2010/main" val="2435592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Girls don’t always like to sing about flowers. Find songs about strength, courage, and perseverance</a:t>
            </a:r>
          </a:p>
          <a:p>
            <a:r>
              <a:rPr lang="en-CA" dirty="0" smtClean="0"/>
              <a:t>Boys rarely like to sing about flowers. They also enjoy something other than sea shanties and military songs.</a:t>
            </a:r>
          </a:p>
          <a:p>
            <a:r>
              <a:rPr lang="en-CA" dirty="0" smtClean="0"/>
              <a:t>Boys love a deep text – they love to puzzle over meaning.  Some of our best discussions about text were about Eleanor Daley’s </a:t>
            </a:r>
            <a:r>
              <a:rPr lang="en-CA" i="1" dirty="0" smtClean="0"/>
              <a:t>The Birds</a:t>
            </a:r>
            <a:endParaRPr lang="en-CA" dirty="0" smtClean="0"/>
          </a:p>
        </p:txBody>
      </p:sp>
      <p:sp>
        <p:nvSpPr>
          <p:cNvPr id="2" name="Title 1"/>
          <p:cNvSpPr>
            <a:spLocks noGrp="1"/>
          </p:cNvSpPr>
          <p:nvPr>
            <p:ph type="title"/>
          </p:nvPr>
        </p:nvSpPr>
        <p:spPr/>
        <p:txBody>
          <a:bodyPr/>
          <a:lstStyle/>
          <a:p>
            <a:r>
              <a:rPr lang="en-CA" dirty="0" smtClean="0"/>
              <a:t>Gender-Appropriate Text</a:t>
            </a:r>
            <a:endParaRPr lang="en-CA" dirty="0"/>
          </a:p>
        </p:txBody>
      </p:sp>
    </p:spTree>
    <p:extLst>
      <p:ext uri="{BB962C8B-B14F-4D97-AF65-F5344CB8AC3E}">
        <p14:creationId xmlns:p14="http://schemas.microsoft.com/office/powerpoint/2010/main" val="4056076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Birds</a:t>
            </a:r>
            <a:endParaRPr lang="en-CA" dirty="0"/>
          </a:p>
        </p:txBody>
      </p:sp>
      <p:sp>
        <p:nvSpPr>
          <p:cNvPr id="3" name="Content Placeholder 2"/>
          <p:cNvSpPr>
            <a:spLocks noGrp="1"/>
          </p:cNvSpPr>
          <p:nvPr>
            <p:ph sz="half" idx="1"/>
          </p:nvPr>
        </p:nvSpPr>
        <p:spPr>
          <a:xfrm>
            <a:off x="457200" y="1524000"/>
            <a:ext cx="8219256" cy="4572000"/>
          </a:xfrm>
        </p:spPr>
        <p:txBody>
          <a:bodyPr>
            <a:normAutofit fontScale="92500" lnSpcReduction="20000"/>
          </a:bodyPr>
          <a:lstStyle/>
          <a:p>
            <a:pPr marL="0" indent="0">
              <a:buNone/>
            </a:pPr>
            <a:r>
              <a:rPr lang="en-CA" i="1" dirty="0" smtClean="0"/>
              <a:t>When Jesus Christ was four years old, </a:t>
            </a:r>
          </a:p>
          <a:p>
            <a:pPr marL="0" indent="0">
              <a:buNone/>
            </a:pPr>
            <a:r>
              <a:rPr lang="en-CA" i="1" dirty="0" smtClean="0"/>
              <a:t>The angels brought Him toys of gold, </a:t>
            </a:r>
          </a:p>
          <a:p>
            <a:pPr marL="0" indent="0">
              <a:buNone/>
            </a:pPr>
            <a:r>
              <a:rPr lang="en-CA" i="1" dirty="0" smtClean="0"/>
              <a:t>Which no man ever had bought or sold.</a:t>
            </a:r>
          </a:p>
          <a:p>
            <a:pPr marL="0" indent="0">
              <a:buNone/>
            </a:pPr>
            <a:endParaRPr lang="en-CA" i="1" dirty="0"/>
          </a:p>
          <a:p>
            <a:pPr marL="0" indent="0">
              <a:buNone/>
            </a:pPr>
            <a:r>
              <a:rPr lang="en-CA" i="1" dirty="0" smtClean="0"/>
              <a:t>And yet with these He would not play.</a:t>
            </a:r>
          </a:p>
          <a:p>
            <a:pPr marL="0" indent="0">
              <a:buNone/>
            </a:pPr>
            <a:r>
              <a:rPr lang="en-CA" i="1" dirty="0" smtClean="0"/>
              <a:t>He made Him small fowl out of clay.</a:t>
            </a:r>
          </a:p>
          <a:p>
            <a:pPr marL="0" indent="0">
              <a:buNone/>
            </a:pPr>
            <a:r>
              <a:rPr lang="en-CA" i="1" dirty="0" smtClean="0"/>
              <a:t>And blessed them till they flew away:</a:t>
            </a:r>
          </a:p>
          <a:p>
            <a:pPr marL="0" indent="0">
              <a:buNone/>
            </a:pPr>
            <a:r>
              <a:rPr lang="en-CA" i="1" dirty="0"/>
              <a:t>	</a:t>
            </a:r>
            <a:r>
              <a:rPr lang="en-CA" i="1" dirty="0" smtClean="0"/>
              <a:t>Tu creasti Domine.</a:t>
            </a:r>
          </a:p>
          <a:p>
            <a:pPr marL="0" indent="0">
              <a:buNone/>
            </a:pPr>
            <a:endParaRPr lang="en-CA" i="1" dirty="0" smtClean="0"/>
          </a:p>
          <a:p>
            <a:pPr marL="0" indent="0">
              <a:buNone/>
            </a:pPr>
            <a:r>
              <a:rPr lang="en-CA" i="1" dirty="0" smtClean="0"/>
              <a:t>Jesus Christ, Thou child so wise,</a:t>
            </a:r>
          </a:p>
          <a:p>
            <a:pPr marL="0" indent="0">
              <a:buNone/>
            </a:pPr>
            <a:r>
              <a:rPr lang="en-CA" i="1" dirty="0" smtClean="0"/>
              <a:t>Bless mine hands and fill mine eyes,</a:t>
            </a:r>
          </a:p>
          <a:p>
            <a:pPr marL="0" indent="0">
              <a:buNone/>
            </a:pPr>
            <a:r>
              <a:rPr lang="en-CA" i="1" dirty="0" smtClean="0"/>
              <a:t>And bring my soul to Paradise.</a:t>
            </a:r>
          </a:p>
        </p:txBody>
      </p:sp>
      <p:sp>
        <p:nvSpPr>
          <p:cNvPr id="6" name="TextBox 5"/>
          <p:cNvSpPr txBox="1"/>
          <p:nvPr/>
        </p:nvSpPr>
        <p:spPr>
          <a:xfrm>
            <a:off x="467544" y="6237312"/>
            <a:ext cx="7704856" cy="369332"/>
          </a:xfrm>
          <a:prstGeom prst="rect">
            <a:avLst/>
          </a:prstGeom>
          <a:noFill/>
        </p:spPr>
        <p:txBody>
          <a:bodyPr wrap="square" rtlCol="0">
            <a:spAutoFit/>
          </a:bodyPr>
          <a:lstStyle/>
          <a:p>
            <a:r>
              <a:rPr lang="en-CA" dirty="0">
                <a:hlinkClick r:id="rId2"/>
              </a:rPr>
              <a:t>http://</a:t>
            </a:r>
            <a:r>
              <a:rPr lang="en-CA" dirty="0" smtClean="0">
                <a:hlinkClick r:id="rId2"/>
              </a:rPr>
              <a:t>www.youtube.com/watch?v=nX9lvbMOSPw</a:t>
            </a:r>
            <a:r>
              <a:rPr lang="en-CA" dirty="0" smtClean="0"/>
              <a:t> </a:t>
            </a:r>
            <a:endParaRPr lang="en-CA" dirty="0"/>
          </a:p>
        </p:txBody>
      </p:sp>
    </p:spTree>
    <p:extLst>
      <p:ext uri="{BB962C8B-B14F-4D97-AF65-F5344CB8AC3E}">
        <p14:creationId xmlns:p14="http://schemas.microsoft.com/office/powerpoint/2010/main" val="3155741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CA" dirty="0" smtClean="0"/>
              <a:t>Don’t be afraid of other languages.  There are a host resources online to help you teach texts, provide translations, and offer interpretations.</a:t>
            </a:r>
          </a:p>
          <a:p>
            <a:r>
              <a:rPr lang="en-CA" dirty="0" smtClean="0"/>
              <a:t>Singing in other languages can also turn into mini-cultural studies.  I often have my singers research the countries and customs, watch YouTube videos of ethnic dances, and listen to native speakers speak or sing.</a:t>
            </a:r>
          </a:p>
          <a:p>
            <a:r>
              <a:rPr lang="en-CA" dirty="0" smtClean="0"/>
              <a:t>Singing in other languages is also a great way to purify vowels and focus on diction clarity.</a:t>
            </a:r>
          </a:p>
          <a:p>
            <a:r>
              <a:rPr lang="en-CA" dirty="0" smtClean="0"/>
              <a:t>You can also practice with a finger or pencil between the teeth to aid diction clarity.</a:t>
            </a:r>
          </a:p>
        </p:txBody>
      </p:sp>
      <p:sp>
        <p:nvSpPr>
          <p:cNvPr id="2" name="Title 1"/>
          <p:cNvSpPr>
            <a:spLocks noGrp="1"/>
          </p:cNvSpPr>
          <p:nvPr>
            <p:ph type="title"/>
          </p:nvPr>
        </p:nvSpPr>
        <p:spPr/>
        <p:txBody>
          <a:bodyPr/>
          <a:lstStyle/>
          <a:p>
            <a:r>
              <a:rPr lang="en-CA" dirty="0" smtClean="0"/>
              <a:t>Language</a:t>
            </a:r>
            <a:endParaRPr lang="en-CA" dirty="0"/>
          </a:p>
        </p:txBody>
      </p:sp>
    </p:spTree>
    <p:extLst>
      <p:ext uri="{BB962C8B-B14F-4D97-AF65-F5344CB8AC3E}">
        <p14:creationId xmlns:p14="http://schemas.microsoft.com/office/powerpoint/2010/main" val="3287110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Two-Part: Shiru</a:t>
            </a:r>
          </a:p>
          <a:p>
            <a:pPr lvl="1"/>
            <a:r>
              <a:rPr lang="en-CA" dirty="0">
                <a:hlinkClick r:id="rId2"/>
              </a:rPr>
              <a:t>http://</a:t>
            </a:r>
            <a:r>
              <a:rPr lang="en-CA" dirty="0" smtClean="0">
                <a:hlinkClick r:id="rId2"/>
              </a:rPr>
              <a:t>www.youtube.com/watch?v=hFsMzt674Pg</a:t>
            </a:r>
            <a:r>
              <a:rPr lang="en-CA" dirty="0" smtClean="0"/>
              <a:t> </a:t>
            </a:r>
          </a:p>
          <a:p>
            <a:r>
              <a:rPr lang="en-CA" dirty="0" smtClean="0"/>
              <a:t>Three-Part: Oye</a:t>
            </a:r>
          </a:p>
          <a:p>
            <a:pPr lvl="1"/>
            <a:r>
              <a:rPr lang="en-CA" dirty="0">
                <a:hlinkClick r:id="rId3"/>
              </a:rPr>
              <a:t>http://</a:t>
            </a:r>
            <a:r>
              <a:rPr lang="en-CA" dirty="0" smtClean="0">
                <a:hlinkClick r:id="rId3"/>
              </a:rPr>
              <a:t>www.youtube.com/watch?v=U7gOsnmjO9s</a:t>
            </a:r>
            <a:r>
              <a:rPr lang="en-CA" dirty="0" smtClean="0"/>
              <a:t> </a:t>
            </a:r>
          </a:p>
          <a:p>
            <a:r>
              <a:rPr lang="en-CA" dirty="0" smtClean="0"/>
              <a:t>SATB: Jabula Jesu</a:t>
            </a:r>
          </a:p>
          <a:p>
            <a:pPr lvl="1"/>
            <a:r>
              <a:rPr lang="en-CA" dirty="0">
                <a:hlinkClick r:id="rId4"/>
              </a:rPr>
              <a:t>http://</a:t>
            </a:r>
            <a:r>
              <a:rPr lang="en-CA" dirty="0" smtClean="0">
                <a:hlinkClick r:id="rId4"/>
              </a:rPr>
              <a:t>www.youtube.com/watch?v=BjaqO7ed1d0</a:t>
            </a:r>
            <a:r>
              <a:rPr lang="en-CA" dirty="0" smtClean="0"/>
              <a:t> </a:t>
            </a:r>
          </a:p>
        </p:txBody>
      </p:sp>
      <p:sp>
        <p:nvSpPr>
          <p:cNvPr id="2" name="Title 1"/>
          <p:cNvSpPr>
            <a:spLocks noGrp="1"/>
          </p:cNvSpPr>
          <p:nvPr>
            <p:ph type="title"/>
          </p:nvPr>
        </p:nvSpPr>
        <p:spPr/>
        <p:txBody>
          <a:bodyPr/>
          <a:lstStyle/>
          <a:p>
            <a:r>
              <a:rPr lang="en-CA" dirty="0" smtClean="0"/>
              <a:t>Great Pieces In Other Languages</a:t>
            </a:r>
            <a:endParaRPr lang="en-CA" dirty="0"/>
          </a:p>
        </p:txBody>
      </p:sp>
    </p:spTree>
    <p:extLst>
      <p:ext uri="{BB962C8B-B14F-4D97-AF65-F5344CB8AC3E}">
        <p14:creationId xmlns:p14="http://schemas.microsoft.com/office/powerpoint/2010/main" val="1953160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If the arrangement doesn’t work for your current ensemble, it’s okay to change it if the essence of the piece fits your mandate.</a:t>
            </a:r>
          </a:p>
          <a:p>
            <a:r>
              <a:rPr lang="en-CA" dirty="0" smtClean="0"/>
              <a:t>Transposition is your friend.  High descant lines can be played on instruments and low alto parts can be assigned to changing voices.  </a:t>
            </a:r>
          </a:p>
          <a:p>
            <a:r>
              <a:rPr lang="en-CA" dirty="0" smtClean="0"/>
              <a:t>Sometimes a piece needs a little re-writing to make it work but a good piece is worth the time and energy.</a:t>
            </a:r>
          </a:p>
        </p:txBody>
      </p:sp>
      <p:sp>
        <p:nvSpPr>
          <p:cNvPr id="2" name="Title 1"/>
          <p:cNvSpPr>
            <a:spLocks noGrp="1"/>
          </p:cNvSpPr>
          <p:nvPr>
            <p:ph type="title"/>
          </p:nvPr>
        </p:nvSpPr>
        <p:spPr/>
        <p:txBody>
          <a:bodyPr/>
          <a:lstStyle/>
          <a:p>
            <a:r>
              <a:rPr lang="en-CA" dirty="0" smtClean="0"/>
              <a:t>Arrangement</a:t>
            </a:r>
            <a:endParaRPr lang="en-CA" dirty="0"/>
          </a:p>
        </p:txBody>
      </p:sp>
    </p:spTree>
    <p:extLst>
      <p:ext uri="{BB962C8B-B14F-4D97-AF65-F5344CB8AC3E}">
        <p14:creationId xmlns:p14="http://schemas.microsoft.com/office/powerpoint/2010/main" val="1642819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Young singers will sing in any style, you just need to show them how.  Don’t hesitate to try world music, selections from the classical canon, a cappella works, or music accompanied by non-traditional instruments.</a:t>
            </a:r>
          </a:p>
          <a:p>
            <a:r>
              <a:rPr lang="en-CA" dirty="0" smtClean="0"/>
              <a:t>Better yet, have the singers play instruments themselves!</a:t>
            </a:r>
          </a:p>
          <a:p>
            <a:r>
              <a:rPr lang="en-CA" dirty="0" smtClean="0"/>
              <a:t>I do one pop piece every year.  I also do a comedic piece every year.</a:t>
            </a:r>
          </a:p>
          <a:p>
            <a:r>
              <a:rPr lang="en-CA" dirty="0" smtClean="0"/>
              <a:t>Diverse styles teach your singers how to change the colour of their tone production and develop greater agility and flexibility in the voice.</a:t>
            </a:r>
            <a:endParaRPr lang="en-CA" dirty="0"/>
          </a:p>
        </p:txBody>
      </p:sp>
      <p:sp>
        <p:nvSpPr>
          <p:cNvPr id="2" name="Title 1"/>
          <p:cNvSpPr>
            <a:spLocks noGrp="1"/>
          </p:cNvSpPr>
          <p:nvPr>
            <p:ph type="title"/>
          </p:nvPr>
        </p:nvSpPr>
        <p:spPr/>
        <p:txBody>
          <a:bodyPr/>
          <a:lstStyle/>
          <a:p>
            <a:r>
              <a:rPr lang="en-CA" dirty="0" smtClean="0"/>
              <a:t>Diversity in Style</a:t>
            </a:r>
            <a:endParaRPr lang="en-CA" dirty="0"/>
          </a:p>
        </p:txBody>
      </p:sp>
    </p:spTree>
    <p:extLst>
      <p:ext uri="{BB962C8B-B14F-4D97-AF65-F5344CB8AC3E}">
        <p14:creationId xmlns:p14="http://schemas.microsoft.com/office/powerpoint/2010/main" val="781706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CA" dirty="0" smtClean="0"/>
              <a:t>If you have a chorister that loves to beat box, let them! They’ll be able to help you figure out where they think it fits in best.</a:t>
            </a:r>
          </a:p>
          <a:p>
            <a:pPr marL="0" indent="0">
              <a:buNone/>
            </a:pPr>
            <a:endParaRPr lang="en-CA" dirty="0" smtClean="0"/>
          </a:p>
          <a:p>
            <a:r>
              <a:rPr lang="en-CA" dirty="0" smtClean="0"/>
              <a:t>Movement, as long as it enhances and doesn’t detract from vocal production, is a great way to get choristers to engage with their bodies and sing! </a:t>
            </a:r>
          </a:p>
          <a:p>
            <a:r>
              <a:rPr lang="en-CA" dirty="0" smtClean="0"/>
              <a:t>Movement can also solve various rhythmic issues and pitch issues.  If a line is going flat, do an upward movement with the arm.  If they’re having trouble with a rest, add a snap or clap.  I have also used hula hoopers, trumpeters, rhythmic gymnastics, and sign language from within the choir.</a:t>
            </a:r>
          </a:p>
        </p:txBody>
      </p:sp>
      <p:sp>
        <p:nvSpPr>
          <p:cNvPr id="2" name="Title 1"/>
          <p:cNvSpPr>
            <a:spLocks noGrp="1"/>
          </p:cNvSpPr>
          <p:nvPr>
            <p:ph type="title"/>
          </p:nvPr>
        </p:nvSpPr>
        <p:spPr/>
        <p:txBody>
          <a:bodyPr/>
          <a:lstStyle/>
          <a:p>
            <a:r>
              <a:rPr lang="en-CA" dirty="0" smtClean="0"/>
              <a:t>Active Participation </a:t>
            </a:r>
            <a:endParaRPr lang="en-CA" dirty="0"/>
          </a:p>
        </p:txBody>
      </p:sp>
      <p:pic>
        <p:nvPicPr>
          <p:cNvPr id="4" name="03 Hey Ho! Nobody_s Hom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945" y="2420888"/>
            <a:ext cx="487363" cy="487363"/>
          </a:xfrm>
          <a:prstGeom prst="rect">
            <a:avLst/>
          </a:prstGeom>
        </p:spPr>
      </p:pic>
    </p:spTree>
    <p:extLst>
      <p:ext uri="{BB962C8B-B14F-4D97-AF65-F5344CB8AC3E}">
        <p14:creationId xmlns:p14="http://schemas.microsoft.com/office/powerpoint/2010/main" val="10441026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3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Active Participation </a:t>
            </a:r>
          </a:p>
        </p:txBody>
      </p:sp>
      <p:sp>
        <p:nvSpPr>
          <p:cNvPr id="5" name="Content Placeholder 2"/>
          <p:cNvSpPr txBox="1">
            <a:spLocks/>
          </p:cNvSpPr>
          <p:nvPr/>
        </p:nvSpPr>
        <p:spPr>
          <a:xfrm>
            <a:off x="457200" y="1524000"/>
            <a:ext cx="8229600" cy="4857328"/>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r>
              <a:rPr lang="en-CA" dirty="0" smtClean="0"/>
              <a:t>Choristers take risks when they feel safe to do so.</a:t>
            </a:r>
          </a:p>
          <a:p>
            <a:r>
              <a:rPr lang="en-CA" dirty="0" smtClean="0"/>
              <a:t>Building team spirit and camaraderie is crucial to the success of your choir.</a:t>
            </a:r>
          </a:p>
          <a:p>
            <a:r>
              <a:rPr lang="en-CA" dirty="0" smtClean="0"/>
              <a:t>Play theatre sports games in rehearsal.</a:t>
            </a:r>
          </a:p>
          <a:p>
            <a:r>
              <a:rPr lang="en-CA" dirty="0" smtClean="0"/>
              <a:t>Choir Pictionary is always fun.</a:t>
            </a:r>
          </a:p>
          <a:p>
            <a:r>
              <a:rPr lang="en-CA" dirty="0" smtClean="0"/>
              <a:t>Group discussions about past performances are key to determining what was successful and what was not.</a:t>
            </a:r>
          </a:p>
          <a:p>
            <a:r>
              <a:rPr lang="en-CA" dirty="0" smtClean="0"/>
              <a:t>Retreats or choir days outside of school are great.</a:t>
            </a:r>
          </a:p>
          <a:p>
            <a:r>
              <a:rPr lang="en-CA" dirty="0" smtClean="0"/>
              <a:t>Festivals like Choralfest are wonderful opportunities to provide a safe performance venue to take risks.</a:t>
            </a:r>
          </a:p>
        </p:txBody>
      </p:sp>
    </p:spTree>
    <p:extLst>
      <p:ext uri="{BB962C8B-B14F-4D97-AF65-F5344CB8AC3E}">
        <p14:creationId xmlns:p14="http://schemas.microsoft.com/office/powerpoint/2010/main" val="1893994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dirty="0" smtClean="0"/>
              <a:t>One of the best resources in Alberta for choral music and resources is the Alberta Choral Federation.</a:t>
            </a:r>
          </a:p>
          <a:p>
            <a:r>
              <a:rPr lang="en-CA" dirty="0" smtClean="0"/>
              <a:t>Workshops Works grants for clinics</a:t>
            </a:r>
          </a:p>
          <a:p>
            <a:r>
              <a:rPr lang="en-CA" dirty="0" smtClean="0"/>
              <a:t>Choralfest and Evaluator Shadowing</a:t>
            </a:r>
          </a:p>
          <a:p>
            <a:r>
              <a:rPr lang="en-CA" dirty="0" smtClean="0"/>
              <a:t>Music Conference Alberta</a:t>
            </a:r>
          </a:p>
          <a:p>
            <a:r>
              <a:rPr lang="en-CA" dirty="0" smtClean="0"/>
              <a:t>Alberta Youth Choir and Alberta Children’s Choir</a:t>
            </a:r>
          </a:p>
          <a:p>
            <a:r>
              <a:rPr lang="en-CA" dirty="0" smtClean="0"/>
              <a:t>Library rentals</a:t>
            </a:r>
          </a:p>
          <a:p>
            <a:r>
              <a:rPr lang="en-CA" dirty="0" smtClean="0"/>
              <a:t>www.albertachoralfederation.ca</a:t>
            </a:r>
          </a:p>
          <a:p>
            <a:endParaRPr lang="en-CA" dirty="0" smtClean="0"/>
          </a:p>
        </p:txBody>
      </p:sp>
      <p:sp>
        <p:nvSpPr>
          <p:cNvPr id="3" name="Title 2"/>
          <p:cNvSpPr>
            <a:spLocks noGrp="1"/>
          </p:cNvSpPr>
          <p:nvPr>
            <p:ph type="title"/>
          </p:nvPr>
        </p:nvSpPr>
        <p:spPr/>
        <p:txBody>
          <a:bodyPr>
            <a:normAutofit/>
          </a:bodyPr>
          <a:lstStyle/>
          <a:p>
            <a:r>
              <a:rPr lang="en-CA" dirty="0" smtClean="0"/>
              <a:t>Alberta Choral Federation</a:t>
            </a:r>
            <a:endParaRPr lang="en-CA" dirty="0"/>
          </a:p>
        </p:txBody>
      </p:sp>
    </p:spTree>
    <p:extLst>
      <p:ext uri="{BB962C8B-B14F-4D97-AF65-F5344CB8AC3E}">
        <p14:creationId xmlns:p14="http://schemas.microsoft.com/office/powerpoint/2010/main" val="346093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Tree>
    <p:extLst>
      <p:ext uri="{BB962C8B-B14F-4D97-AF65-F5344CB8AC3E}">
        <p14:creationId xmlns:p14="http://schemas.microsoft.com/office/powerpoint/2010/main" val="42383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365104"/>
            <a:ext cx="8229600" cy="1219200"/>
          </a:xfrm>
        </p:spPr>
        <p:txBody>
          <a:bodyPr>
            <a:normAutofit fontScale="90000"/>
          </a:bodyPr>
          <a:lstStyle/>
          <a:p>
            <a:pPr algn="ctr"/>
            <a:r>
              <a:rPr lang="en-CA" i="1" dirty="0">
                <a:effectLst/>
              </a:rPr>
              <a:t>Using fun and upbeat warm-ups and exercises not only keeps choristers engaged in rehearsal but also improves vocal technique, sight reading, and camaraderie in the choir.  </a:t>
            </a:r>
            <a:r>
              <a:rPr lang="en-CA" i="1" dirty="0" smtClean="0">
                <a:effectLst/>
              </a:rPr>
              <a:t>Part A </a:t>
            </a:r>
            <a:r>
              <a:rPr lang="en-CA" i="1" dirty="0" smtClean="0">
                <a:effectLst/>
              </a:rPr>
              <a:t>will </a:t>
            </a:r>
            <a:r>
              <a:rPr lang="en-CA" i="1" dirty="0" smtClean="0">
                <a:effectLst/>
              </a:rPr>
              <a:t>provide a number of vocal exercises and information on vocal development and Part B will incorporate these exercises and ideas into repertoire</a:t>
            </a:r>
            <a:endParaRPr lang="en-CA" i="1" dirty="0">
              <a:effectLst/>
            </a:endParaRPr>
          </a:p>
        </p:txBody>
      </p:sp>
    </p:spTree>
    <p:extLst>
      <p:ext uri="{BB962C8B-B14F-4D97-AF65-F5344CB8AC3E}">
        <p14:creationId xmlns:p14="http://schemas.microsoft.com/office/powerpoint/2010/main" val="3866229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3140968"/>
            <a:ext cx="8229600" cy="1219200"/>
          </a:xfrm>
        </p:spPr>
        <p:txBody>
          <a:bodyPr>
            <a:normAutofit fontScale="90000"/>
          </a:bodyPr>
          <a:lstStyle/>
          <a:p>
            <a:pPr algn="ctr"/>
            <a:r>
              <a:rPr lang="en-CA" dirty="0" smtClean="0">
                <a:effectLst/>
              </a:rPr>
              <a:t>The success of your choir is due in large part to two things:</a:t>
            </a:r>
            <a:br>
              <a:rPr lang="en-CA" dirty="0" smtClean="0">
                <a:effectLst/>
              </a:rPr>
            </a:br>
            <a:r>
              <a:rPr lang="en-CA" dirty="0" smtClean="0">
                <a:effectLst/>
              </a:rPr>
              <a:t/>
            </a:r>
            <a:br>
              <a:rPr lang="en-CA" dirty="0" smtClean="0">
                <a:effectLst/>
              </a:rPr>
            </a:br>
            <a:r>
              <a:rPr lang="en-CA" dirty="0" smtClean="0">
                <a:effectLst/>
              </a:rPr>
              <a:t>1. The Repertoire</a:t>
            </a:r>
            <a:br>
              <a:rPr lang="en-CA" dirty="0" smtClean="0">
                <a:effectLst/>
              </a:rPr>
            </a:br>
            <a:r>
              <a:rPr lang="en-CA" dirty="0" smtClean="0">
                <a:effectLst/>
              </a:rPr>
              <a:t>2. The Conductor’s Ability to Teach It</a:t>
            </a:r>
            <a:endParaRPr lang="en-CA" dirty="0"/>
          </a:p>
        </p:txBody>
      </p:sp>
    </p:spTree>
    <p:extLst>
      <p:ext uri="{BB962C8B-B14F-4D97-AF65-F5344CB8AC3E}">
        <p14:creationId xmlns:p14="http://schemas.microsoft.com/office/powerpoint/2010/main" val="41584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824880"/>
          </a:xfrm>
        </p:spPr>
        <p:txBody>
          <a:bodyPr>
            <a:normAutofit lnSpcReduction="10000"/>
          </a:bodyPr>
          <a:lstStyle/>
          <a:p>
            <a:r>
              <a:rPr lang="en-CA" dirty="0" smtClean="0"/>
              <a:t>Can the singers stay primarily in mid-register and head voice?</a:t>
            </a:r>
          </a:p>
          <a:p>
            <a:pPr marL="0" indent="0">
              <a:buNone/>
            </a:pPr>
            <a:endParaRPr lang="en-CA" dirty="0"/>
          </a:p>
          <a:p>
            <a:pPr marL="0" indent="0">
              <a:buNone/>
            </a:pPr>
            <a:endParaRPr lang="en-CA" dirty="0" smtClean="0"/>
          </a:p>
          <a:p>
            <a:pPr marL="0" indent="0">
              <a:buNone/>
            </a:pPr>
            <a:endParaRPr lang="en-CA" dirty="0" smtClean="0"/>
          </a:p>
        </p:txBody>
      </p:sp>
      <p:sp>
        <p:nvSpPr>
          <p:cNvPr id="2" name="Title 1"/>
          <p:cNvSpPr>
            <a:spLocks noGrp="1"/>
          </p:cNvSpPr>
          <p:nvPr>
            <p:ph type="title"/>
          </p:nvPr>
        </p:nvSpPr>
        <p:spPr/>
        <p:txBody>
          <a:bodyPr/>
          <a:lstStyle/>
          <a:p>
            <a:r>
              <a:rPr lang="en-CA" dirty="0" smtClean="0"/>
              <a:t>Choosing Repertoire: Vocal Range</a:t>
            </a:r>
            <a:endParaRPr lang="en-CA"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2636912"/>
            <a:ext cx="2855976" cy="694944"/>
          </a:xfrm>
          <a:prstGeom prst="rect">
            <a:avLst/>
          </a:prstGeom>
        </p:spPr>
      </p:pic>
      <p:sp>
        <p:nvSpPr>
          <p:cNvPr id="9" name="TextBox 8"/>
          <p:cNvSpPr txBox="1"/>
          <p:nvPr/>
        </p:nvSpPr>
        <p:spPr>
          <a:xfrm>
            <a:off x="4860032" y="3356992"/>
            <a:ext cx="2880320" cy="369332"/>
          </a:xfrm>
          <a:prstGeom prst="rect">
            <a:avLst/>
          </a:prstGeom>
          <a:noFill/>
        </p:spPr>
        <p:txBody>
          <a:bodyPr wrap="square" rtlCol="0">
            <a:spAutoFit/>
          </a:bodyPr>
          <a:lstStyle/>
          <a:p>
            <a:r>
              <a:rPr lang="en-CA" dirty="0" smtClean="0"/>
              <a:t>Female – Full Range</a:t>
            </a:r>
            <a:endParaRPr lang="en-CA"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449" y="2636912"/>
            <a:ext cx="2855976" cy="694944"/>
          </a:xfrm>
          <a:prstGeom prst="rect">
            <a:avLst/>
          </a:prstGeom>
        </p:spPr>
      </p:pic>
      <p:sp>
        <p:nvSpPr>
          <p:cNvPr id="13" name="TextBox 12"/>
          <p:cNvSpPr txBox="1"/>
          <p:nvPr/>
        </p:nvSpPr>
        <p:spPr>
          <a:xfrm>
            <a:off x="1651449" y="3356992"/>
            <a:ext cx="2880320" cy="369332"/>
          </a:xfrm>
          <a:prstGeom prst="rect">
            <a:avLst/>
          </a:prstGeom>
          <a:noFill/>
        </p:spPr>
        <p:txBody>
          <a:bodyPr wrap="square" rtlCol="0">
            <a:spAutoFit/>
          </a:bodyPr>
          <a:lstStyle/>
          <a:p>
            <a:r>
              <a:rPr lang="en-CA" dirty="0" smtClean="0"/>
              <a:t>Female – Mid-Register</a:t>
            </a:r>
            <a:endParaRPr lang="en-CA" dirty="0"/>
          </a:p>
        </p:txBody>
      </p:sp>
      <p:sp>
        <p:nvSpPr>
          <p:cNvPr id="14" name="TextBox 13"/>
          <p:cNvSpPr txBox="1"/>
          <p:nvPr/>
        </p:nvSpPr>
        <p:spPr>
          <a:xfrm>
            <a:off x="1403648" y="4293096"/>
            <a:ext cx="6624736" cy="646331"/>
          </a:xfrm>
          <a:prstGeom prst="rect">
            <a:avLst/>
          </a:prstGeom>
          <a:noFill/>
        </p:spPr>
        <p:txBody>
          <a:bodyPr wrap="square" rtlCol="0">
            <a:spAutoFit/>
          </a:bodyPr>
          <a:lstStyle/>
          <a:p>
            <a:pPr algn="ctr"/>
            <a:r>
              <a:rPr lang="en-CA" sz="3600" dirty="0" smtClean="0"/>
              <a:t>Transposition is your friend!</a:t>
            </a:r>
            <a:endParaRPr lang="en-CA" sz="3600" dirty="0"/>
          </a:p>
        </p:txBody>
      </p:sp>
    </p:spTree>
    <p:extLst>
      <p:ext uri="{BB962C8B-B14F-4D97-AF65-F5344CB8AC3E}">
        <p14:creationId xmlns:p14="http://schemas.microsoft.com/office/powerpoint/2010/main" val="2370477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For changing voice boys, is the range limited?</a:t>
            </a:r>
          </a:p>
          <a:p>
            <a:endParaRPr lang="en-CA" dirty="0"/>
          </a:p>
          <a:p>
            <a:endParaRPr lang="en-CA" dirty="0" smtClean="0"/>
          </a:p>
          <a:p>
            <a:endParaRPr lang="en-CA" dirty="0" smtClean="0"/>
          </a:p>
          <a:p>
            <a:r>
              <a:rPr lang="en-CA" dirty="0" smtClean="0"/>
              <a:t>For recently changed voice boys, does the baritone line go too high?</a:t>
            </a:r>
            <a:endParaRPr lang="en-CA" dirty="0"/>
          </a:p>
        </p:txBody>
      </p:sp>
      <p:sp>
        <p:nvSpPr>
          <p:cNvPr id="2" name="Title 1"/>
          <p:cNvSpPr>
            <a:spLocks noGrp="1"/>
          </p:cNvSpPr>
          <p:nvPr>
            <p:ph type="title"/>
          </p:nvPr>
        </p:nvSpPr>
        <p:spPr/>
        <p:txBody>
          <a:bodyPr/>
          <a:lstStyle/>
          <a:p>
            <a:r>
              <a:rPr lang="en-CA" dirty="0" smtClean="0"/>
              <a:t>Choosing Repertoire: Vocal Range</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204864"/>
            <a:ext cx="2855976" cy="694944"/>
          </a:xfrm>
          <a:prstGeom prst="rect">
            <a:avLst/>
          </a:prstGeom>
        </p:spPr>
      </p:pic>
      <p:sp>
        <p:nvSpPr>
          <p:cNvPr id="6" name="TextBox 5"/>
          <p:cNvSpPr txBox="1"/>
          <p:nvPr/>
        </p:nvSpPr>
        <p:spPr>
          <a:xfrm>
            <a:off x="899592" y="2924944"/>
            <a:ext cx="2880320" cy="369332"/>
          </a:xfrm>
          <a:prstGeom prst="rect">
            <a:avLst/>
          </a:prstGeom>
          <a:noFill/>
        </p:spPr>
        <p:txBody>
          <a:bodyPr wrap="square" rtlCol="0">
            <a:spAutoFit/>
          </a:bodyPr>
          <a:lstStyle/>
          <a:p>
            <a:r>
              <a:rPr lang="en-CA" dirty="0" smtClean="0"/>
              <a:t>Changing Voices</a:t>
            </a:r>
            <a:endParaRPr lang="en-CA"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509120"/>
            <a:ext cx="2855976" cy="694944"/>
          </a:xfrm>
          <a:prstGeom prst="rect">
            <a:avLst/>
          </a:prstGeom>
        </p:spPr>
      </p:pic>
      <p:sp>
        <p:nvSpPr>
          <p:cNvPr id="8" name="TextBox 7"/>
          <p:cNvSpPr txBox="1"/>
          <p:nvPr/>
        </p:nvSpPr>
        <p:spPr>
          <a:xfrm>
            <a:off x="899592" y="5229200"/>
            <a:ext cx="2880320" cy="369332"/>
          </a:xfrm>
          <a:prstGeom prst="rect">
            <a:avLst/>
          </a:prstGeom>
          <a:noFill/>
        </p:spPr>
        <p:txBody>
          <a:bodyPr wrap="square" rtlCol="0">
            <a:spAutoFit/>
          </a:bodyPr>
          <a:lstStyle/>
          <a:p>
            <a:r>
              <a:rPr lang="en-CA" dirty="0" smtClean="0"/>
              <a:t>Changed Voices</a:t>
            </a:r>
            <a:endParaRPr lang="en-CA" dirty="0"/>
          </a:p>
        </p:txBody>
      </p:sp>
      <p:sp>
        <p:nvSpPr>
          <p:cNvPr id="9" name="TextBox 8"/>
          <p:cNvSpPr txBox="1"/>
          <p:nvPr/>
        </p:nvSpPr>
        <p:spPr>
          <a:xfrm>
            <a:off x="4211960" y="2204864"/>
            <a:ext cx="4320480" cy="646331"/>
          </a:xfrm>
          <a:prstGeom prst="rect">
            <a:avLst/>
          </a:prstGeom>
          <a:noFill/>
        </p:spPr>
        <p:txBody>
          <a:bodyPr wrap="square" rtlCol="0">
            <a:spAutoFit/>
          </a:bodyPr>
          <a:lstStyle/>
          <a:p>
            <a:r>
              <a:rPr lang="en-CA" dirty="0" smtClean="0"/>
              <a:t>Use Drones!</a:t>
            </a:r>
          </a:p>
          <a:p>
            <a:r>
              <a:rPr lang="en-CA" dirty="0" smtClean="0"/>
              <a:t>Ödi Ödi by Stephen Hatfield</a:t>
            </a:r>
            <a:endParaRPr lang="en-CA" dirty="0"/>
          </a:p>
        </p:txBody>
      </p:sp>
    </p:spTree>
    <p:extLst>
      <p:ext uri="{BB962C8B-B14F-4D97-AF65-F5344CB8AC3E}">
        <p14:creationId xmlns:p14="http://schemas.microsoft.com/office/powerpoint/2010/main" val="1506957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While voices are changing and settling into new registers, it is important to ensure that the middle register is easily accessible and not worry about register extremes. </a:t>
            </a:r>
          </a:p>
          <a:p>
            <a:r>
              <a:rPr lang="en-CA" dirty="0" smtClean="0"/>
              <a:t>All voices will go through a period of breathiness.  That doesn’t mean you shouldn’t encourage a rich, full tone, but for a while, it may be physiologically impossible for your singers to not sing in a breathy tone. </a:t>
            </a:r>
          </a:p>
        </p:txBody>
      </p:sp>
      <p:sp>
        <p:nvSpPr>
          <p:cNvPr id="2" name="Title 1"/>
          <p:cNvSpPr>
            <a:spLocks noGrp="1"/>
          </p:cNvSpPr>
          <p:nvPr>
            <p:ph type="title"/>
          </p:nvPr>
        </p:nvSpPr>
        <p:spPr/>
        <p:txBody>
          <a:bodyPr/>
          <a:lstStyle/>
          <a:p>
            <a:r>
              <a:rPr lang="en-CA" dirty="0" smtClean="0"/>
              <a:t>Choosing Repertoire: Vocal Range</a:t>
            </a:r>
            <a:endParaRPr lang="en-CA" dirty="0"/>
          </a:p>
        </p:txBody>
      </p:sp>
    </p:spTree>
    <p:extLst>
      <p:ext uri="{BB962C8B-B14F-4D97-AF65-F5344CB8AC3E}">
        <p14:creationId xmlns:p14="http://schemas.microsoft.com/office/powerpoint/2010/main" val="283227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CA" dirty="0" smtClean="0"/>
              <a:t>Sometimes adding a drone can create some great harmonic contrast and provide a cool part for your guys that can only sing one or two notes.</a:t>
            </a:r>
          </a:p>
          <a:p>
            <a:r>
              <a:rPr lang="en-CA" dirty="0" smtClean="0"/>
              <a:t>Stephen Hatfield says:</a:t>
            </a:r>
          </a:p>
          <a:p>
            <a:pPr marL="365760" lvl="1" indent="0">
              <a:buNone/>
            </a:pPr>
            <a:r>
              <a:rPr lang="en-CA" dirty="0" smtClean="0"/>
              <a:t>	“[T]he drone is tremendously important – it is the endless breath of life, the endless statement of being, the dreamy repetition that helps the listener break free of the usual definition of time, and float into a meditative world. I hope that singers will be able to discover the rapture of the drone, and the quiet ecstasy that can come of repeating a note until it feels part of you, and you feel part of it, and the whole choir in fact revolves around the proclamation of your voice.”</a:t>
            </a:r>
            <a:endParaRPr lang="en-CA" dirty="0"/>
          </a:p>
        </p:txBody>
      </p:sp>
      <p:sp>
        <p:nvSpPr>
          <p:cNvPr id="2" name="Title 1"/>
          <p:cNvSpPr>
            <a:spLocks noGrp="1"/>
          </p:cNvSpPr>
          <p:nvPr>
            <p:ph type="title"/>
          </p:nvPr>
        </p:nvSpPr>
        <p:spPr/>
        <p:txBody>
          <a:bodyPr/>
          <a:lstStyle/>
          <a:p>
            <a:r>
              <a:rPr lang="en-CA" dirty="0" smtClean="0"/>
              <a:t>A Word About Drones</a:t>
            </a:r>
            <a:endParaRPr lang="en-CA" dirty="0"/>
          </a:p>
        </p:txBody>
      </p:sp>
    </p:spTree>
    <p:extLst>
      <p:ext uri="{BB962C8B-B14F-4D97-AF65-F5344CB8AC3E}">
        <p14:creationId xmlns:p14="http://schemas.microsoft.com/office/powerpoint/2010/main" val="213609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524000"/>
            <a:ext cx="8229600" cy="4572000"/>
          </a:xfrm>
        </p:spPr>
        <p:txBody>
          <a:bodyPr/>
          <a:lstStyle/>
          <a:p>
            <a:r>
              <a:rPr lang="en-CA" dirty="0"/>
              <a:t>Ödi Ödi – Stephen </a:t>
            </a:r>
            <a:r>
              <a:rPr lang="en-CA" dirty="0" smtClean="0"/>
              <a:t>Hatfield</a:t>
            </a:r>
          </a:p>
          <a:p>
            <a:pPr lvl="1"/>
            <a:r>
              <a:rPr lang="en-CA" dirty="0"/>
              <a:t>Mixed Choir: </a:t>
            </a:r>
            <a:r>
              <a:rPr lang="en-CA" dirty="0">
                <a:hlinkClick r:id="rId2"/>
              </a:rPr>
              <a:t>http://</a:t>
            </a:r>
            <a:r>
              <a:rPr lang="en-CA" dirty="0" smtClean="0">
                <a:hlinkClick r:id="rId2"/>
              </a:rPr>
              <a:t>www.youtube.com/watch?v=AwXodG1MJ-Y</a:t>
            </a:r>
            <a:endParaRPr lang="en-CA" dirty="0" smtClean="0"/>
          </a:p>
          <a:p>
            <a:pPr lvl="1"/>
            <a:r>
              <a:rPr lang="en-CA" dirty="0"/>
              <a:t>Treble Choir: </a:t>
            </a:r>
            <a:r>
              <a:rPr lang="en-CA" dirty="0">
                <a:hlinkClick r:id="rId3"/>
              </a:rPr>
              <a:t>http://www.youtube.com/watch?v=_</a:t>
            </a:r>
            <a:r>
              <a:rPr lang="en-CA" dirty="0" smtClean="0">
                <a:hlinkClick r:id="rId3"/>
              </a:rPr>
              <a:t>VwgNF-vQ5U</a:t>
            </a:r>
            <a:endParaRPr lang="en-CA" dirty="0" smtClean="0"/>
          </a:p>
        </p:txBody>
      </p:sp>
      <p:sp>
        <p:nvSpPr>
          <p:cNvPr id="2" name="Title 1"/>
          <p:cNvSpPr>
            <a:spLocks noGrp="1"/>
          </p:cNvSpPr>
          <p:nvPr>
            <p:ph type="title"/>
          </p:nvPr>
        </p:nvSpPr>
        <p:spPr/>
        <p:txBody>
          <a:bodyPr>
            <a:normAutofit/>
          </a:bodyPr>
          <a:lstStyle/>
          <a:p>
            <a:r>
              <a:rPr lang="en-CA" dirty="0" smtClean="0"/>
              <a:t>Pieces Utilizing Drones</a:t>
            </a:r>
            <a:endParaRPr lang="en-CA" dirty="0"/>
          </a:p>
        </p:txBody>
      </p:sp>
    </p:spTree>
    <p:extLst>
      <p:ext uri="{BB962C8B-B14F-4D97-AF65-F5344CB8AC3E}">
        <p14:creationId xmlns:p14="http://schemas.microsoft.com/office/powerpoint/2010/main" val="3634665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2787</TotalTime>
  <Words>1664</Words>
  <Application>Microsoft Office PowerPoint</Application>
  <PresentationFormat>On-screen Show (4:3)</PresentationFormat>
  <Paragraphs>173</Paragraphs>
  <Slides>29</Slides>
  <Notes>0</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Paper</vt:lpstr>
      <vt:lpstr>Developing Vocal Technique in the Choral Rehearsal</vt:lpstr>
      <vt:lpstr>www.kimdenis.com kimdenis@hotmail.com</vt:lpstr>
      <vt:lpstr>Using fun and upbeat warm-ups and exercises not only keeps choristers engaged in rehearsal but also improves vocal technique, sight reading, and camaraderie in the choir.  Part A will provide a number of vocal exercises and information on vocal development and Part B will incorporate these exercises and ideas into repertoire</vt:lpstr>
      <vt:lpstr>The success of your choir is due in large part to two things:  1. The Repertoire 2. The Conductor’s Ability to Teach It</vt:lpstr>
      <vt:lpstr>Choosing Repertoire: Vocal Range</vt:lpstr>
      <vt:lpstr>Choosing Repertoire: Vocal Range</vt:lpstr>
      <vt:lpstr>Choosing Repertoire: Vocal Range</vt:lpstr>
      <vt:lpstr>A Word About Drones</vt:lpstr>
      <vt:lpstr>Pieces Utilizing Drones</vt:lpstr>
      <vt:lpstr>Melodic Intervals</vt:lpstr>
      <vt:lpstr>Pieces with a Good Melody</vt:lpstr>
      <vt:lpstr>Developing Harmonic Skills</vt:lpstr>
      <vt:lpstr>Introducing Harmony</vt:lpstr>
      <vt:lpstr>More Advanced Harmony</vt:lpstr>
      <vt:lpstr>Tempo</vt:lpstr>
      <vt:lpstr>Rhythm</vt:lpstr>
      <vt:lpstr>Pieces with Great Rhythm</vt:lpstr>
      <vt:lpstr>Pieces with Great Rhythm</vt:lpstr>
      <vt:lpstr>Age-Appropriate Text</vt:lpstr>
      <vt:lpstr>Gender-Appropriate Text</vt:lpstr>
      <vt:lpstr>The Birds</vt:lpstr>
      <vt:lpstr>Language</vt:lpstr>
      <vt:lpstr>Great Pieces In Other Languages</vt:lpstr>
      <vt:lpstr>Arrangement</vt:lpstr>
      <vt:lpstr>Diversity in Style</vt:lpstr>
      <vt:lpstr>Active Participation </vt:lpstr>
      <vt:lpstr>Active Participation </vt:lpstr>
      <vt:lpstr>Alberta Choral Federation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Explorations and Discoveries</dc:title>
  <dc:creator>KPDNS</dc:creator>
  <cp:lastModifiedBy>Kimberley Denis</cp:lastModifiedBy>
  <cp:revision>76</cp:revision>
  <dcterms:created xsi:type="dcterms:W3CDTF">2012-08-25T03:23:47Z</dcterms:created>
  <dcterms:modified xsi:type="dcterms:W3CDTF">2014-02-27T14:57:15Z</dcterms:modified>
</cp:coreProperties>
</file>